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9"/>
  </p:notesMasterIdLst>
  <p:sldIdLst>
    <p:sldId id="256" r:id="rId2"/>
    <p:sldId id="454" r:id="rId3"/>
    <p:sldId id="262" r:id="rId4"/>
    <p:sldId id="500" r:id="rId5"/>
    <p:sldId id="449" r:id="rId6"/>
    <p:sldId id="348" r:id="rId7"/>
    <p:sldId id="459" r:id="rId8"/>
    <p:sldId id="460" r:id="rId9"/>
    <p:sldId id="461" r:id="rId10"/>
    <p:sldId id="462" r:id="rId11"/>
    <p:sldId id="463" r:id="rId12"/>
    <p:sldId id="464" r:id="rId13"/>
    <p:sldId id="465" r:id="rId14"/>
    <p:sldId id="466" r:id="rId15"/>
    <p:sldId id="473" r:id="rId16"/>
    <p:sldId id="474" r:id="rId17"/>
    <p:sldId id="475" r:id="rId18"/>
    <p:sldId id="476" r:id="rId19"/>
    <p:sldId id="477" r:id="rId20"/>
    <p:sldId id="478" r:id="rId21"/>
    <p:sldId id="467" r:id="rId22"/>
    <p:sldId id="468" r:id="rId23"/>
    <p:sldId id="469" r:id="rId24"/>
    <p:sldId id="470" r:id="rId25"/>
    <p:sldId id="471" r:id="rId26"/>
    <p:sldId id="472" r:id="rId27"/>
    <p:sldId id="479" r:id="rId28"/>
    <p:sldId id="480" r:id="rId29"/>
    <p:sldId id="481" r:id="rId30"/>
    <p:sldId id="482" r:id="rId31"/>
    <p:sldId id="483" r:id="rId32"/>
    <p:sldId id="484" r:id="rId33"/>
    <p:sldId id="487" r:id="rId34"/>
    <p:sldId id="488" r:id="rId35"/>
    <p:sldId id="489" r:id="rId36"/>
    <p:sldId id="490" r:id="rId37"/>
    <p:sldId id="491" r:id="rId38"/>
    <p:sldId id="492" r:id="rId39"/>
    <p:sldId id="493" r:id="rId40"/>
    <p:sldId id="494" r:id="rId41"/>
    <p:sldId id="495" r:id="rId42"/>
    <p:sldId id="496" r:id="rId43"/>
    <p:sldId id="485" r:id="rId44"/>
    <p:sldId id="486" r:id="rId45"/>
    <p:sldId id="497" r:id="rId46"/>
    <p:sldId id="498" r:id="rId47"/>
    <p:sldId id="499" r:id="rId4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7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1862984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398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66957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47822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235146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132182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2978032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p:txBody>
      </p:sp>
    </p:spTree>
    <p:extLst>
      <p:ext uri="{BB962C8B-B14F-4D97-AF65-F5344CB8AC3E}">
        <p14:creationId xmlns:p14="http://schemas.microsoft.com/office/powerpoint/2010/main" val="4283484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a:t>
            </a:r>
            <a:r>
              <a:rPr lang="en-US"/>
              <a:t>the same VPC. </a:t>
            </a:r>
          </a:p>
        </p:txBody>
      </p:sp>
    </p:spTree>
    <p:extLst>
      <p:ext uri="{BB962C8B-B14F-4D97-AF65-F5344CB8AC3E}">
        <p14:creationId xmlns:p14="http://schemas.microsoft.com/office/powerpoint/2010/main" val="2504071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9FF-E891-714E-BA29-83ADFCA585DB}"/>
              </a:ext>
            </a:extLst>
          </p:cNvPr>
          <p:cNvSpPr>
            <a:spLocks noGrp="1"/>
          </p:cNvSpPr>
          <p:nvPr>
            <p:ph type="title"/>
          </p:nvPr>
        </p:nvSpPr>
        <p:spPr/>
        <p:txBody>
          <a:bodyPr/>
          <a:lstStyle/>
          <a:p>
            <a:r>
              <a:rPr lang="en-US" dirty="0"/>
              <a:t>Final Note on Access Keys</a:t>
            </a:r>
          </a:p>
        </p:txBody>
      </p:sp>
      <p:sp>
        <p:nvSpPr>
          <p:cNvPr id="3" name="Text Placeholder 2">
            <a:extLst>
              <a:ext uri="{FF2B5EF4-FFF2-40B4-BE49-F238E27FC236}">
                <a16:creationId xmlns:a16="http://schemas.microsoft.com/office/drawing/2014/main" id="{AFC2602B-3A0D-0640-BECF-1644249F778E}"/>
              </a:ext>
            </a:extLst>
          </p:cNvPr>
          <p:cNvSpPr>
            <a:spLocks noGrp="1"/>
          </p:cNvSpPr>
          <p:nvPr>
            <p:ph type="body" idx="1"/>
          </p:nvPr>
        </p:nvSpPr>
        <p:spPr/>
        <p:txBody>
          <a:bodyPr/>
          <a:lstStyle/>
          <a:p>
            <a:r>
              <a:rPr lang="en-US" dirty="0"/>
              <a:t> Access key management is one of those areas that there is no “right” answer for. </a:t>
            </a:r>
          </a:p>
          <a:p>
            <a:r>
              <a:rPr lang="en-US" dirty="0"/>
              <a:t>We’re using Docker for this class and will be utilizing the “make your access keys environment variables” technique to manage our keys…but this is far from the only option available to us.</a:t>
            </a:r>
          </a:p>
          <a:p>
            <a:r>
              <a:rPr lang="en-US" dirty="0"/>
              <a:t> Credentials files and profiles are also incredibly effective for key management. </a:t>
            </a:r>
          </a:p>
          <a:p>
            <a:pPr marL="177800" indent="0">
              <a:buNone/>
            </a:pPr>
            <a:endParaRPr lang="en-US" dirty="0"/>
          </a:p>
        </p:txBody>
      </p:sp>
      <p:pic>
        <p:nvPicPr>
          <p:cNvPr id="5" name="Picture 4">
            <a:extLst>
              <a:ext uri="{FF2B5EF4-FFF2-40B4-BE49-F238E27FC236}">
                <a16:creationId xmlns:a16="http://schemas.microsoft.com/office/drawing/2014/main" id="{78EEDF4F-1598-B646-A2B0-FD796F52AC0E}"/>
              </a:ext>
            </a:extLst>
          </p:cNvPr>
          <p:cNvPicPr>
            <a:picLocks noChangeAspect="1"/>
          </p:cNvPicPr>
          <p:nvPr/>
        </p:nvPicPr>
        <p:blipFill>
          <a:blip r:embed="rId2"/>
          <a:stretch>
            <a:fillRect/>
          </a:stretch>
        </p:blipFill>
        <p:spPr>
          <a:xfrm>
            <a:off x="3994280" y="5026922"/>
            <a:ext cx="1565035" cy="1565035"/>
          </a:xfrm>
          <a:prstGeom prst="rect">
            <a:avLst/>
          </a:prstGeom>
        </p:spPr>
      </p:pic>
    </p:spTree>
    <p:extLst>
      <p:ext uri="{BB962C8B-B14F-4D97-AF65-F5344CB8AC3E}">
        <p14:creationId xmlns:p14="http://schemas.microsoft.com/office/powerpoint/2010/main" val="4222955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6143-CAF0-514F-BA34-A4E008726F42}"/>
              </a:ext>
            </a:extLst>
          </p:cNvPr>
          <p:cNvSpPr>
            <a:spLocks noGrp="1"/>
          </p:cNvSpPr>
          <p:nvPr>
            <p:ph type="title"/>
          </p:nvPr>
        </p:nvSpPr>
        <p:spPr/>
        <p:txBody>
          <a:bodyPr/>
          <a:lstStyle/>
          <a:p>
            <a:r>
              <a:rPr lang="en-US" dirty="0"/>
              <a:t>Access Keys (best practices)	</a:t>
            </a:r>
          </a:p>
        </p:txBody>
      </p:sp>
      <p:sp>
        <p:nvSpPr>
          <p:cNvPr id="3" name="Text Placeholder 2">
            <a:extLst>
              <a:ext uri="{FF2B5EF4-FFF2-40B4-BE49-F238E27FC236}">
                <a16:creationId xmlns:a16="http://schemas.microsoft.com/office/drawing/2014/main" id="{475E31F2-2179-184C-B053-A4F79F50F28D}"/>
              </a:ext>
            </a:extLst>
          </p:cNvPr>
          <p:cNvSpPr>
            <a:spLocks noGrp="1"/>
          </p:cNvSpPr>
          <p:nvPr>
            <p:ph type="body" idx="1"/>
          </p:nvPr>
        </p:nvSpPr>
        <p:spPr/>
        <p:txBody>
          <a:bodyPr/>
          <a:lstStyle/>
          <a:p>
            <a:r>
              <a:rPr lang="en-US" dirty="0"/>
              <a:t> My suggestion would be that you, as the </a:t>
            </a:r>
            <a:r>
              <a:rPr lang="en-US" dirty="0" err="1"/>
              <a:t>devops</a:t>
            </a:r>
            <a:r>
              <a:rPr lang="en-US" dirty="0"/>
              <a:t> team, keep copies of every set of access keys that you grant alongside of every user ID. This can come in handy if you have to update the keys (should be obvious how to do this) and if a user loses them. </a:t>
            </a:r>
          </a:p>
          <a:p>
            <a:r>
              <a:rPr lang="en-US" dirty="0"/>
              <a:t>Upon a developer leaving you should remember to go to the IAM console and remove their access as soon as possible- including the keys.</a:t>
            </a:r>
          </a:p>
        </p:txBody>
      </p:sp>
      <p:pic>
        <p:nvPicPr>
          <p:cNvPr id="4" name="Picture 3">
            <a:extLst>
              <a:ext uri="{FF2B5EF4-FFF2-40B4-BE49-F238E27FC236}">
                <a16:creationId xmlns:a16="http://schemas.microsoft.com/office/drawing/2014/main" id="{32F3D0E0-62A6-E348-85EC-3755A892B38B}"/>
              </a:ext>
            </a:extLst>
          </p:cNvPr>
          <p:cNvPicPr>
            <a:picLocks noChangeAspect="1"/>
          </p:cNvPicPr>
          <p:nvPr/>
        </p:nvPicPr>
        <p:blipFill>
          <a:blip r:embed="rId2"/>
          <a:stretch>
            <a:fillRect/>
          </a:stretch>
        </p:blipFill>
        <p:spPr>
          <a:xfrm>
            <a:off x="3454871" y="5158170"/>
            <a:ext cx="2234257" cy="1547430"/>
          </a:xfrm>
          <a:prstGeom prst="rect">
            <a:avLst/>
          </a:prstGeom>
        </p:spPr>
      </p:pic>
    </p:spTree>
    <p:extLst>
      <p:ext uri="{BB962C8B-B14F-4D97-AF65-F5344CB8AC3E}">
        <p14:creationId xmlns:p14="http://schemas.microsoft.com/office/powerpoint/2010/main" val="272820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182769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242628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414107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77620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701493275"/>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34065</TotalTime>
  <Words>2924</Words>
  <Application>Microsoft Macintosh PowerPoint</Application>
  <PresentationFormat>On-screen Show (4:3)</PresentationFormat>
  <Paragraphs>195</Paragraphs>
  <Slides>47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Noto Symbol</vt:lpstr>
      <vt:lpstr>Default Theme</vt:lpstr>
      <vt:lpstr>AWS Systems Operations 21 May 2019 Fernando Pombeiro</vt:lpstr>
      <vt:lpstr>VPCs</vt:lpstr>
      <vt:lpstr>Virtual Private Clouds</vt:lpstr>
      <vt:lpstr>VPC access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lpstr>Final Note on Access Keys</vt:lpstr>
      <vt:lpstr>Access Keys (best practices)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212</cp:revision>
  <dcterms:modified xsi:type="dcterms:W3CDTF">2019-04-23T08:41:10Z</dcterms:modified>
</cp:coreProperties>
</file>